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9" r:id="rId4"/>
    <p:sldId id="263" r:id="rId5"/>
    <p:sldId id="266" r:id="rId6"/>
    <p:sldId id="268" r:id="rId7"/>
    <p:sldId id="258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26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34484A-8813-4F68-A8D9-6617246438F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5D09B3-FC72-4F9B-8B4C-CAEF7EC2FD0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7FDFB6-54B7-4C30-8892-DAD8AEC1625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965199BF-7B04-4DEB-9B3C-BA8819B27B0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DF92E8B6-81FB-49FD-ABC0-FF4E868930A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2CDFCD-F909-4EA2-A8D4-01A9965A776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123F34-0BE8-4A4C-BB0B-F6BB4D1B96F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3E2A8C-9D2F-4617-AAAF-3862D2C444E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247C36-117A-47A4-B236-B203D0659D9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B8C1FE-A5C5-45C4-8AC0-A7481E4BFBE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06CA64-7283-472D-A496-83CA2D07D13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3B566E-C378-46DB-81B1-26CAE2D1EA9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C03F41-CCE1-458E-819A-B6EB9D747F3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B7A3C40-F212-44C9-B258-95D250D8E19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5" name="Picture 7" descr="http://www.mentalfloss.com/wp-content/uploads/2007/08/435_squaredea%3Bl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1447800"/>
            <a:ext cx="7772400" cy="1470025"/>
          </a:xfrm>
        </p:spPr>
        <p:txBody>
          <a:bodyPr/>
          <a:lstStyle/>
          <a:p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The Progressive Era</a:t>
            </a:r>
            <a:endParaRPr lang="en-US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33528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Describe the problems addressed by the Progressive movement/ Explain the role of individuals and groups in bringing attention to social and economic problems</a:t>
            </a:r>
            <a:endParaRPr lang="en-US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oper Black" pitchFamily="18" charset="0"/>
              </a:rPr>
              <a:t>Industrialization problems</a:t>
            </a:r>
            <a:endParaRPr lang="en-US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ooper Black" pitchFamily="18" charset="0"/>
            </a:endParaRPr>
          </a:p>
        </p:txBody>
      </p:sp>
      <p:sp>
        <p:nvSpPr>
          <p:cNvPr id="7" name="Rectangle 3"/>
          <p:cNvSpPr>
            <a:spLocks noGrp="1" noChangeArrowheads="1"/>
          </p:cNvSpPr>
          <p:nvPr>
            <p:ph sz="half" idx="4294967295"/>
          </p:nvPr>
        </p:nvSpPr>
        <p:spPr>
          <a:xfrm>
            <a:off x="1447800" y="1600200"/>
            <a:ext cx="6629400" cy="4525963"/>
          </a:xfrm>
          <a:ln w="28575" cmpd="sng">
            <a:solidFill>
              <a:schemeClr val="accent2">
                <a:lumMod val="50000"/>
              </a:schemeClr>
            </a:solidFill>
          </a:ln>
        </p:spPr>
        <p:txBody>
          <a:bodyPr/>
          <a:lstStyle/>
          <a:p>
            <a:r>
              <a:rPr lang="en-US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Unsafe </a:t>
            </a:r>
            <a:r>
              <a:rPr lang="en-US" sz="36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working conditions</a:t>
            </a:r>
          </a:p>
          <a:p>
            <a:r>
              <a:rPr lang="en-US" sz="36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Corrupt business practices</a:t>
            </a:r>
          </a:p>
          <a:p>
            <a:r>
              <a:rPr lang="en-US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Trusts and monopolies</a:t>
            </a:r>
          </a:p>
          <a:p>
            <a:r>
              <a:rPr lang="en-US" sz="36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Low wages</a:t>
            </a:r>
          </a:p>
          <a:p>
            <a:r>
              <a:rPr lang="en-US" sz="36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Long hours</a:t>
            </a:r>
          </a:p>
          <a:p>
            <a:r>
              <a:rPr lang="en-US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Child labor</a:t>
            </a:r>
          </a:p>
          <a:p>
            <a:pPr>
              <a:buNone/>
            </a:pPr>
            <a:endParaRPr lang="en-US" sz="2400" dirty="0">
              <a:solidFill>
                <a:srgbClr val="A50021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endParaRPr lang="en-US" sz="2400" dirty="0">
              <a:solidFill>
                <a:srgbClr val="A50021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endParaRPr lang="en-US" sz="2400" dirty="0">
              <a:solidFill>
                <a:srgbClr val="A50021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endParaRPr lang="en-US" sz="2400" dirty="0">
              <a:solidFill>
                <a:srgbClr val="A50021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endParaRPr lang="en-US" sz="2400" dirty="0">
              <a:solidFill>
                <a:srgbClr val="A50021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85800" y="838200"/>
            <a:ext cx="68580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Immigration</a:t>
            </a:r>
            <a:endParaRPr lang="en-US" sz="32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Prejudice and discrimination</a:t>
            </a:r>
          </a:p>
          <a:p>
            <a:endParaRPr lang="en-US" sz="3200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r>
              <a:rPr lang="en-US" sz="32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Urbanization</a:t>
            </a:r>
            <a:endParaRPr lang="en-US" sz="32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Crowded living conditions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Tenements</a:t>
            </a:r>
          </a:p>
          <a:p>
            <a:endParaRPr lang="en-US" sz="3200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r>
              <a:rPr lang="en-US" sz="32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Political</a:t>
            </a:r>
            <a:endParaRPr lang="en-US" sz="32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Political </a:t>
            </a:r>
            <a:r>
              <a:rPr lang="en-US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machines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Political corruption</a:t>
            </a:r>
          </a:p>
        </p:txBody>
      </p:sp>
    </p:spTree>
    <p:extLst>
      <p:ext uri="{BB962C8B-B14F-4D97-AF65-F5344CB8AC3E}">
        <p14:creationId xmlns:p14="http://schemas.microsoft.com/office/powerpoint/2010/main" val="3893593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/>
              </a:rPr>
              <a:t>Progressive Reformers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181600"/>
          </a:xfrm>
        </p:spPr>
        <p:txBody>
          <a:bodyPr/>
          <a:lstStyle/>
          <a:p>
            <a:pPr algn="ctr"/>
            <a:r>
              <a:rPr lang="en-US" sz="28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Muckrakers: writers that exposed </a:t>
            </a:r>
            <a:r>
              <a:rPr lang="en-US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corruption</a:t>
            </a:r>
            <a:r>
              <a:rPr lang="en-US" sz="28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in American society (Thomas Nast, Jacob Riis)</a:t>
            </a:r>
          </a:p>
          <a:p>
            <a:pPr lvl="1"/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Created a 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public demand for reform.</a:t>
            </a:r>
          </a:p>
          <a:p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Upton </a:t>
            </a:r>
            <a:r>
              <a:rPr lang="en-US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Sinclair</a:t>
            </a:r>
          </a:p>
          <a:p>
            <a:pPr lvl="1"/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Writer of the </a:t>
            </a:r>
            <a:r>
              <a:rPr lang="en-US" sz="2000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Jungle.</a:t>
            </a:r>
            <a:endParaRPr lang="en-US" sz="20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lvl="1"/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Exposed the </a:t>
            </a: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meat packing industry.</a:t>
            </a:r>
          </a:p>
          <a:p>
            <a:pPr lvl="1"/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The </a:t>
            </a: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Meat Inspection Act </a:t>
            </a:r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was passed in 1906 and the Pure Food and Drug Act (Roosevelt).</a:t>
            </a:r>
          </a:p>
          <a:p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Ida </a:t>
            </a:r>
            <a:r>
              <a:rPr lang="en-US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Tarbell</a:t>
            </a:r>
          </a:p>
          <a:p>
            <a:pPr lvl="1"/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Accused  standard oil industry of using </a:t>
            </a: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unfair tactics </a:t>
            </a:r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to force small companies out of business.</a:t>
            </a:r>
          </a:p>
          <a:p>
            <a:pPr lvl="1"/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1906; </a:t>
            </a: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Anti-Trust suit </a:t>
            </a:r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filed against Rockefeller  forced the Standard Oil company to break up (“trust busting”).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/>
              </a:rPr>
              <a:t>“Trust Busting…” Roosevelt</a:t>
            </a:r>
            <a:endParaRPr lang="en-US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oper Black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“I believe in a square deal”</a:t>
            </a:r>
          </a:p>
          <a:p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Trust</a:t>
            </a:r>
          </a:p>
          <a:p>
            <a:pPr lvl="1"/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A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 legal act of 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combining businesses 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to 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eliminate competition.</a:t>
            </a:r>
          </a:p>
          <a:p>
            <a:pPr lvl="1">
              <a:buNone/>
            </a:pPr>
            <a:endParaRPr lang="en-US" dirty="0" smtClean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  <a:p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Sherman-Antitrust Act</a:t>
            </a:r>
          </a:p>
          <a:p>
            <a:pPr lvl="1"/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Made it 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illegal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 for corporations to gain control of industries by forming 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trusts.</a:t>
            </a:r>
          </a:p>
          <a:p>
            <a:pPr lvl="1"/>
            <a:endParaRPr lang="en-US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  <a:p>
            <a:pPr>
              <a:buNone/>
            </a:pPr>
            <a:endParaRPr lang="en-US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/>
              </a:rPr>
              <a:t>Political Reforms</a:t>
            </a:r>
            <a:endParaRPr lang="en-US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oper Black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410200"/>
          </a:xfrm>
        </p:spPr>
        <p:txBody>
          <a:bodyPr/>
          <a:lstStyle/>
          <a:p>
            <a:pPr algn="ctr">
              <a:buNone/>
            </a:pP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Reform Government &amp; Expand Democracy, Promote Social Welfare, and Create Economic Reform</a:t>
            </a:r>
          </a:p>
          <a:p>
            <a:pPr algn="ctr">
              <a:buNone/>
            </a:pPr>
            <a:endParaRPr lang="en-US" sz="2400" dirty="0" smtClean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  <a:p>
            <a:r>
              <a:rPr lang="en-US" sz="2400" u="sng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Direct Primary</a:t>
            </a: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; </a:t>
            </a:r>
            <a:r>
              <a:rPr lang="en-US" sz="2400" dirty="0" smtClean="0">
                <a:solidFill>
                  <a:srgbClr val="FF0000"/>
                </a:solidFill>
                <a:latin typeface="Comic Sans MS" pitchFamily="66" charset="0"/>
              </a:rPr>
              <a:t>voters</a:t>
            </a: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, rather than party conventions, </a:t>
            </a:r>
            <a:r>
              <a:rPr lang="en-US" sz="2400" dirty="0" smtClean="0">
                <a:solidFill>
                  <a:srgbClr val="FF0000"/>
                </a:solidFill>
                <a:latin typeface="Comic Sans MS" pitchFamily="66" charset="0"/>
              </a:rPr>
              <a:t>choose candidates to run for public office</a:t>
            </a: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.</a:t>
            </a:r>
          </a:p>
          <a:p>
            <a:pPr lvl="1"/>
            <a:r>
              <a:rPr lang="en-US" sz="2000" u="sng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Robert La Follette</a:t>
            </a:r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: </a:t>
            </a: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progressive governor </a:t>
            </a:r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wanted to give voters more control over their government; Wisconsin becomes the first state to establish a primary.</a:t>
            </a:r>
          </a:p>
          <a:p>
            <a:r>
              <a:rPr lang="en-US" sz="2400" u="sng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Initiative</a:t>
            </a: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; this reform </a:t>
            </a:r>
            <a:r>
              <a:rPr lang="en-US" sz="2400" dirty="0" smtClean="0">
                <a:solidFill>
                  <a:srgbClr val="FF0000"/>
                </a:solidFill>
                <a:latin typeface="Comic Sans MS" pitchFamily="66" charset="0"/>
              </a:rPr>
              <a:t>allowed voters to propose a law directly.</a:t>
            </a:r>
          </a:p>
          <a:p>
            <a:r>
              <a:rPr lang="en-US" sz="2400" u="sng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Referendum</a:t>
            </a: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; a proposed </a:t>
            </a:r>
            <a:r>
              <a:rPr lang="en-US" sz="2400" dirty="0" smtClean="0">
                <a:solidFill>
                  <a:srgbClr val="FF0000"/>
                </a:solidFill>
                <a:latin typeface="Comic Sans MS" pitchFamily="66" charset="0"/>
              </a:rPr>
              <a:t>law was submitted to a vote of the people.</a:t>
            </a:r>
          </a:p>
          <a:p>
            <a:r>
              <a:rPr lang="en-US" sz="2400" u="sng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Recall</a:t>
            </a: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; allowed people to </a:t>
            </a:r>
            <a:r>
              <a:rPr lang="en-US" sz="2400" dirty="0" smtClean="0">
                <a:solidFill>
                  <a:srgbClr val="FF0000"/>
                </a:solidFill>
                <a:latin typeface="Comic Sans MS" pitchFamily="66" charset="0"/>
              </a:rPr>
              <a:t>vote an official out of office.</a:t>
            </a:r>
            <a:endParaRPr lang="en-US" sz="2400" u="sng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609600"/>
            <a:ext cx="6781800" cy="1143000"/>
          </a:xfrm>
        </p:spPr>
        <p:txBody>
          <a:bodyPr/>
          <a:lstStyle/>
          <a:p>
            <a:r>
              <a:rPr lang="en-US" sz="36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oper Black" pitchFamily="18" charset="0"/>
              </a:rPr>
              <a:t>Progressive Movement workplace reforms</a:t>
            </a:r>
            <a:r>
              <a:rPr lang="en-US" sz="3600" dirty="0">
                <a:solidFill>
                  <a:srgbClr val="A5002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oper Black" pitchFamily="18" charset="0"/>
              </a:rPr>
              <a:t/>
            </a:r>
            <a:br>
              <a:rPr lang="en-US" sz="3600" dirty="0">
                <a:solidFill>
                  <a:srgbClr val="A5002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oper Black" pitchFamily="18" charset="0"/>
              </a:rPr>
            </a:br>
            <a:endParaRPr lang="en-US" sz="3600" dirty="0">
              <a:solidFill>
                <a:srgbClr val="A50021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ooper Black" pitchFamily="18" charset="0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2286000"/>
            <a:ext cx="4876800" cy="3124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Improved</a:t>
            </a:r>
            <a:r>
              <a:rPr lang="en-US" sz="28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safety conditions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8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>
              <a:lnSpc>
                <a:spcPct val="90000"/>
              </a:lnSpc>
            </a:pPr>
            <a:r>
              <a:rPr lang="en-US" sz="2800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Reduced</a:t>
            </a:r>
            <a:r>
              <a:rPr lang="en-US" sz="28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work hours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8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>
              <a:lnSpc>
                <a:spcPct val="90000"/>
              </a:lnSpc>
            </a:pPr>
            <a:r>
              <a:rPr lang="en-US" sz="28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Placed </a:t>
            </a:r>
            <a:r>
              <a:rPr lang="en-US" sz="2800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restrictions</a:t>
            </a:r>
            <a:r>
              <a:rPr lang="en-US" sz="28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on </a:t>
            </a:r>
            <a:r>
              <a:rPr lang="en-US" sz="280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child </a:t>
            </a:r>
            <a:r>
              <a:rPr lang="en-US" sz="280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labor.</a:t>
            </a:r>
            <a:endParaRPr lang="en-US" sz="28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>
              <a:lnSpc>
                <a:spcPct val="90000"/>
              </a:lnSpc>
            </a:pPr>
            <a:endParaRPr lang="en-US" sz="2800" dirty="0">
              <a:solidFill>
                <a:srgbClr val="A50021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</p:txBody>
      </p:sp>
      <p:pic>
        <p:nvPicPr>
          <p:cNvPr id="4102" name="Picture 6" descr="0025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1905000"/>
            <a:ext cx="3695700" cy="3800475"/>
          </a:xfrm>
          <a:prstGeom prst="rect">
            <a:avLst/>
          </a:prstGeom>
          <a:noFill/>
          <a:ln w="2857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471</TotalTime>
  <Words>305</Words>
  <Application>Microsoft Office PowerPoint</Application>
  <PresentationFormat>On-screen Show (4:3)</PresentationFormat>
  <Paragraphs>53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Default Design</vt:lpstr>
      <vt:lpstr>The Progressive Era</vt:lpstr>
      <vt:lpstr>Industrialization problems</vt:lpstr>
      <vt:lpstr>PowerPoint Presentation</vt:lpstr>
      <vt:lpstr>Progressive Reformers</vt:lpstr>
      <vt:lpstr>“Trust Busting…” Roosevelt</vt:lpstr>
      <vt:lpstr>Political Reforms</vt:lpstr>
      <vt:lpstr>Progressive Movement workplace reforms </vt:lpstr>
    </vt:vector>
  </TitlesOfParts>
  <Company>Virginia Beach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Rise of Organized Labor</dc:title>
  <dc:creator>Virginia Beach City Public Schools</dc:creator>
  <cp:lastModifiedBy>Vickie J. Dean</cp:lastModifiedBy>
  <cp:revision>45</cp:revision>
  <dcterms:created xsi:type="dcterms:W3CDTF">2009-05-27T16:02:27Z</dcterms:created>
  <dcterms:modified xsi:type="dcterms:W3CDTF">2013-12-02T13:03:46Z</dcterms:modified>
</cp:coreProperties>
</file>